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57" r:id="rId4"/>
    <p:sldId id="260" r:id="rId5"/>
    <p:sldId id="262" r:id="rId6"/>
    <p:sldId id="261" r:id="rId7"/>
    <p:sldId id="263" r:id="rId8"/>
    <p:sldId id="264" r:id="rId9"/>
    <p:sldId id="259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7"/>
    <p:restoredTop sz="94607"/>
  </p:normalViewPr>
  <p:slideViewPr>
    <p:cSldViewPr snapToGrid="0" snapToObjects="1">
      <p:cViewPr varScale="1">
        <p:scale>
          <a:sx n="85" d="100"/>
          <a:sy n="85" d="100"/>
        </p:scale>
        <p:origin x="18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FBCCB-7484-C64F-A009-7F04B7203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18FE8B-2209-534E-9DFB-CCE89A433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C06CA-EADE-5B41-B09E-A647225E0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86126-EE9D-D643-A8F6-6F150DFAB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8F6EE-7C62-8B4F-B7B6-152C2749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1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31497-1FAC-5846-991E-7A3380976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0F383-7B87-2247-A254-7621FE6C4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95B2D-F7A7-8C45-85E6-73FD8BDCD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4B958-EB8A-294D-ABFB-811A764C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A443-4036-B648-A3E2-CC02644B0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28029B-237D-6740-9E12-622375810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80E23-749D-704D-B468-B44057ED0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EF111-9281-E246-AA5A-1054DB64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BB98B-867F-9542-8CBD-C66DEE22B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E0039-F343-534F-8E07-8B20124C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7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47B6B-50FB-B648-BA1F-09C494311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C88FB-4E71-9548-B753-05C5C33AA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14F01-478C-064C-8AA3-A970C2BCA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3A125-FBF1-B547-993D-A10336C5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035A5-4229-8740-9DCC-D66A2446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8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5AF58-C6C6-CC49-A3DE-0F9720410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08135-00CA-1449-AC04-A0524A3AF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8587-9113-1549-9FDD-ADCB06640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748F9-D509-FF4D-BC5D-F270D3848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3A08C-68F6-014C-AA0C-074445AF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4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A4EB5-033D-5C4B-845D-AD5AF1CCE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80718-F6B9-C44D-8488-E6EBDD9CA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21946-5813-4A4B-B89B-659F5950F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682A14-5D03-A549-9625-FA1C43956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E868E-1C6A-7649-B92C-5C985D798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88A17-33A6-784A-9F68-248F8C10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7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0DA04-5A6B-7C43-B2F1-6AEF1814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C91F0-A088-EA42-84BF-6C7A5BB7A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89735-51BA-DA49-AB75-5AC271CDB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008171-C9B2-A842-9ACD-1655C7975A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0A8BF-19F0-934D-BECF-60E259542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EB0EA5-E321-9A4B-84EB-E99369C1E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6A4AC9-B9C5-2F41-B0B7-894C66BE3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93CA79-4AE4-8A40-9092-4B71B0D7D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5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C7FD7-EEF5-CC49-B686-639422F33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75C081-CC38-7D4A-9D3F-BB6AF201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5062A-B60B-084A-A2B6-7C1CF6851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3AA2C6-3380-AA49-AB33-AE471933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4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5CB9DB-0AAC-E64C-AC7A-AAFB83E55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A888B-4762-3748-A253-0B2656F1E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A825A-7719-B545-932F-F61A68F0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7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C46E-2F75-C54D-AF76-513A65C9C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26B9A-91E1-9040-837B-F58F68B1B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AD218-4119-484C-8367-1D4355338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7FB1C-6D87-A14D-A743-F9050F2D6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0F5AE-F70E-144F-8D63-F43298316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669FF-CBD4-2D4D-80EB-568C3E30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7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4BD0B-AA6B-844B-89A3-700D74F8E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02FD59-2444-3342-83C9-E92CC8A97F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ACFA40-20F6-0D46-9E4B-855008B33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A83DB4-1962-4142-8195-5F64CD479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636E5-D137-F347-808E-DA01331EC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9BFB0-F68A-744C-913F-7270ECD4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2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AD0D9D-E0C3-A042-9DBD-930212E6E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32CB2-0A97-3746-8C74-6BF2E6A11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CD5FC-BD10-044D-BC1D-9498B8675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8E6E2-A57F-2B48-A6C2-728153A0B036}" type="datetimeFigureOut">
              <a:rPr lang="en-US" smtClean="0"/>
              <a:t>2/16/22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DAE4A-61A8-9149-B2EB-B0C0557BB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B2E1-29A2-4D4F-96A1-918CD7EEC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2D36D-7F34-BD4B-9D18-81F2A741A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4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bill.com/hc/en-us/articles/115005387243-Setting-up-a-subscription-free-Basic-Receivables-accou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5E84-DE0A-8B42-BA2B-DC1CD253FC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Setting Up a Free Basic Receivables Account in </a:t>
            </a:r>
            <a:r>
              <a:rPr lang="en-US" dirty="0" err="1"/>
              <a:t>Bill.com</a:t>
            </a:r>
            <a:br>
              <a:rPr lang="en-US" dirty="0"/>
            </a:br>
            <a:r>
              <a:rPr lang="en-US" dirty="0"/>
              <a:t>As An Individual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DBA89-2F81-1041-AA36-C341C785E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4144" y="3602038"/>
            <a:ext cx="9623686" cy="186937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for vendors, contractors, grantees, non-employee recipients of stipends and reimbursements, and investors connected with</a:t>
            </a:r>
          </a:p>
          <a:p>
            <a:r>
              <a:rPr lang="en-US" sz="4000" dirty="0"/>
              <a:t>Center for Economic Democracy</a:t>
            </a:r>
          </a:p>
          <a:p>
            <a:r>
              <a:rPr lang="en-US" dirty="0"/>
              <a:t>Last Updated: January 2022</a:t>
            </a:r>
          </a:p>
        </p:txBody>
      </p:sp>
    </p:spTree>
    <p:extLst>
      <p:ext uri="{BB962C8B-B14F-4D97-AF65-F5344CB8AC3E}">
        <p14:creationId xmlns:p14="http://schemas.microsoft.com/office/powerpoint/2010/main" val="3410877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893FD41-97EE-BE4D-8837-CB732910E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53899" cy="1497538"/>
          </a:xfrm>
        </p:spPr>
        <p:txBody>
          <a:bodyPr>
            <a:noAutofit/>
          </a:bodyPr>
          <a:lstStyle/>
          <a:p>
            <a:r>
              <a:rPr lang="en-US" sz="3600" dirty="0"/>
              <a:t>Now you’ve set up your account and been assigned a </a:t>
            </a:r>
            <a:r>
              <a:rPr lang="en-US" sz="3600" dirty="0" err="1"/>
              <a:t>Bill.com</a:t>
            </a:r>
            <a:r>
              <a:rPr lang="en-US" sz="3600" dirty="0"/>
              <a:t> Payment Network ID!  Make sure to accept CED’s connection request so we can pay you.  </a:t>
            </a:r>
            <a:r>
              <a:rPr lang="en-US" sz="3600"/>
              <a:t>Thanks!</a:t>
            </a:r>
            <a:endParaRPr lang="en-US" sz="3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6D8286-FBD0-A24D-957D-4931B02C6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451" y="1497538"/>
            <a:ext cx="10541098" cy="527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0A0FE-3F4C-DD43-9E51-FDC80FCE0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err="1"/>
              <a:t>Bill.com</a:t>
            </a:r>
            <a:r>
              <a:rPr lang="en-US" sz="3200" dirty="0"/>
              <a:t> is the vendor payment platform that the Center for Economic Democracy uses to make payments to our vendors, contractors, consultants, stipend recipients, grantees, and investors (including those of our fiscally-sponsored projects, the Boston </a:t>
            </a:r>
            <a:r>
              <a:rPr lang="en-US" sz="3200" dirty="0" err="1"/>
              <a:t>Ujima</a:t>
            </a:r>
            <a:r>
              <a:rPr lang="en-US" sz="3200" dirty="0"/>
              <a:t> Project and the Center for Cooperative Development &amp; Solidarity)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When we need to make a payment to a company or individual that isn’t already a </a:t>
            </a:r>
            <a:r>
              <a:rPr lang="en-US" sz="3200" dirty="0" err="1"/>
              <a:t>Bill.com</a:t>
            </a:r>
            <a:r>
              <a:rPr lang="en-US" sz="3200" dirty="0"/>
              <a:t> user, we create a payment profile for them in our </a:t>
            </a:r>
            <a:r>
              <a:rPr lang="en-US" sz="3200" dirty="0" err="1"/>
              <a:t>Bill.com</a:t>
            </a:r>
            <a:r>
              <a:rPr lang="en-US" sz="3200" dirty="0"/>
              <a:t> account, and send them</a:t>
            </a:r>
            <a:r>
              <a:rPr lang="en-US" sz="3200" b="1" dirty="0"/>
              <a:t> </a:t>
            </a:r>
            <a:r>
              <a:rPr lang="en-US" sz="3200" dirty="0"/>
              <a:t>an invitation to connect with us and turn this profile into their own </a:t>
            </a:r>
            <a:r>
              <a:rPr lang="en-US" sz="3200" dirty="0">
                <a:hlinkClick r:id="rId2"/>
              </a:rPr>
              <a:t>free basic Bill.com account</a:t>
            </a:r>
            <a:r>
              <a:rPr lang="en-US" sz="3200" dirty="0"/>
              <a:t>, where they can choose to receive payment via direct deposit.  (If they ignore the invitation, we send the payment via mailed paper check.)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The design of </a:t>
            </a:r>
            <a:r>
              <a:rPr lang="en-US" sz="3200" dirty="0" err="1"/>
              <a:t>Bill.com</a:t>
            </a:r>
            <a:r>
              <a:rPr lang="en-US" sz="3200" dirty="0"/>
              <a:t> for the end-user is currently targeted more towards businesses than towards individuals, but individuals can definitely use it also!  Follow the instructions in these slides...</a:t>
            </a:r>
          </a:p>
        </p:txBody>
      </p:sp>
    </p:spTree>
    <p:extLst>
      <p:ext uri="{BB962C8B-B14F-4D97-AF65-F5344CB8AC3E}">
        <p14:creationId xmlns:p14="http://schemas.microsoft.com/office/powerpoint/2010/main" val="1645337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3DB66-4106-DE4D-B027-9FE006B8F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851120" cy="6858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When you click the link in your invite to </a:t>
            </a:r>
            <a:r>
              <a:rPr lang="en-US" dirty="0" err="1"/>
              <a:t>Bill.com</a:t>
            </a:r>
            <a:r>
              <a:rPr lang="en-US" dirty="0"/>
              <a:t>, it will take you to a page like this.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➨ If you’re a vendor, contractor, consultant, or stipend or reimbursement recipient, choose the “independent contractor” category (even if you are being paid less than $600 and so won’t receive a 1099 from us).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➨ You can also choose this category if you’re an investor who will be receiving interest from us or a non-employee being reimbursed by us (choosing “none of the above” should take you to the same series of steps).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52ED17-8509-814C-A61B-7A5808C5C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1120" y="0"/>
            <a:ext cx="63408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1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55574-42B5-B047-8492-D20FBBA39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6096000" cy="68579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/>
              <a:t>➨ List your own name in the “Company name” field (unless you use a business name as an alias)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➨ List your own phone number in the “phone” field 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➨ List your own address in the address fields.  Please note that the system does not accept P.O. box addresses, but you can use a 2</a:t>
            </a:r>
            <a:r>
              <a:rPr lang="en-US" sz="3100" baseline="30000" dirty="0"/>
              <a:t>nd</a:t>
            </a:r>
            <a:r>
              <a:rPr lang="en-US" sz="3100" dirty="0"/>
              <a:t> line to enter an “in care of” (“c/ o”) address if needed.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➨ See next slides for instructions on the dropdown menus “Business type”, “Industry”, and “Accounting Software” 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8AE924-94D6-B54F-97BC-725667010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0510" y="-2"/>
            <a:ext cx="51986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11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01BFA-D591-6D4F-B6D1-6E865F750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096000" cy="68580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In the “Business type” field, choose “Individual”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6DEE248-310C-4646-8A1D-E25E104AC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149" y="0"/>
            <a:ext cx="47641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9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7A7B8-0C12-E246-851F-2911A7E18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5908134" cy="68580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Currently, there isn’t a completely accurate option for the “Industry” field, so we recommend choosing “General Service-Based Business” (unless new options like “other” or “none of the above” are added).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B06207B-AD1E-C544-A935-9C150AF76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255"/>
            <a:ext cx="55526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0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39C3F2F-3E69-064D-A6DF-54838158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386732" cy="68580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In the “Accounting software” field, choose “I don’t use accounting software”, unless you do use one of the listed programs to track your personal finances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441269-B255-0442-95AA-19196BBC7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284" y="0"/>
            <a:ext cx="47996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500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5464-A870-AD43-90AF-7B2C767BC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6096000" cy="683974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In the 1</a:t>
            </a:r>
            <a:r>
              <a:rPr lang="en-US" sz="3600" baseline="30000" dirty="0"/>
              <a:t>st</a:t>
            </a:r>
            <a:r>
              <a:rPr lang="en-US" sz="3600" dirty="0"/>
              <a:t> step, you entered your own name as your company name.  At this step, where the system asks you about who owns your company:</a:t>
            </a:r>
            <a:br>
              <a:rPr lang="en-US" sz="3600" dirty="0"/>
            </a:br>
            <a:r>
              <a:rPr lang="en-US" sz="3600" dirty="0"/>
              <a:t>➨ </a:t>
            </a:r>
            <a:r>
              <a:rPr lang="en-US" sz="2800" dirty="0"/>
              <a:t>In the “Primary company owner” field, again list your own name</a:t>
            </a:r>
            <a:br>
              <a:rPr lang="en-US" sz="2800" dirty="0"/>
            </a:br>
            <a:br>
              <a:rPr lang="en-US" sz="2800" dirty="0"/>
            </a:br>
            <a:r>
              <a:rPr lang="en-US" sz="3600" dirty="0"/>
              <a:t>➨ </a:t>
            </a:r>
            <a:r>
              <a:rPr lang="en-US" sz="2800" dirty="0"/>
              <a:t>In the “Date of birth” field, list your own D.O.B</a:t>
            </a:r>
            <a:br>
              <a:rPr lang="en-US" sz="2800" dirty="0"/>
            </a:br>
            <a:br>
              <a:rPr lang="en-US" sz="2800" dirty="0"/>
            </a:br>
            <a:r>
              <a:rPr lang="en-US" sz="3600" dirty="0"/>
              <a:t>➨ </a:t>
            </a:r>
            <a:r>
              <a:rPr lang="en-US" sz="2800" dirty="0"/>
              <a:t>In the “Company owner’s SSN” field, list your own name Social Security Number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A40F1D-4588-B048-98F4-C3AE72F8C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50800"/>
            <a:ext cx="6108700" cy="680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462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987F7-5B2A-B54C-8161-0D04A15D4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56" y="10130"/>
            <a:ext cx="6893644" cy="1365518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Fill out the “Add a bank” fields and in the “Account type” dropdown menu, choose “Personal Checking” or “Personal Savings”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4B19B8-0447-9541-B4C1-113211DDF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98358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C2F48AC-87AA-D94D-89A5-7033CA284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642" y="1365520"/>
            <a:ext cx="5298358" cy="549247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4B6F2ADC-0BF9-E246-ACE1-57DEFA81122F}"/>
              </a:ext>
            </a:extLst>
          </p:cNvPr>
          <p:cNvSpPr txBox="1">
            <a:spLocks/>
          </p:cNvSpPr>
          <p:nvPr/>
        </p:nvSpPr>
        <p:spPr>
          <a:xfrm>
            <a:off x="5162843" y="1365520"/>
            <a:ext cx="1730799" cy="5492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300" b="1" dirty="0"/>
              <a:t>←←←</a:t>
            </a:r>
          </a:p>
          <a:p>
            <a:pPr algn="ctr"/>
            <a:r>
              <a:rPr lang="en-US" sz="2800" dirty="0"/>
              <a:t>Blank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3300" b="1" dirty="0"/>
              <a:t>→→→</a:t>
            </a:r>
          </a:p>
          <a:p>
            <a:pPr algn="ctr"/>
            <a:r>
              <a:rPr lang="en-US" sz="2800" dirty="0"/>
              <a:t>Completed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0319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14966</TotalTime>
  <Words>674</Words>
  <Application>Microsoft Macintosh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Setting Up a Free Basic Receivables Account in Bill.com As An Individual</vt:lpstr>
      <vt:lpstr>PowerPoint Presentation</vt:lpstr>
      <vt:lpstr>When you click the link in your invite to Bill.com, it will take you to a page like this.   ➨ If you’re a vendor, contractor, consultant, or stipend or reimbursement recipient, choose the “independent contractor” category (even if you are being paid less than $600 and so won’t receive a 1099 from us).  ➨ You can also choose this category if you’re an investor who will be receiving interest from us or a non-employee being reimbursed by us (choosing “none of the above” should take you to the same series of steps).</vt:lpstr>
      <vt:lpstr>➨ List your own name in the “Company name” field (unless you use a business name as an alias)  ➨ List your own phone number in the “phone” field   ➨ List your own address in the address fields.  Please note that the system does not accept P.O. box addresses, but you can use a 2nd line to enter an “in care of” (“c/ o”) address if needed.  ➨ See next slides for instructions on the dropdown menus “Business type”, “Industry”, and “Accounting Software” </vt:lpstr>
      <vt:lpstr>In the “Business type” field, choose “Individual”</vt:lpstr>
      <vt:lpstr>Currently, there isn’t a completely accurate option for the “Industry” field, so we recommend choosing “General Service-Based Business” (unless new options like “other” or “none of the above” are added).</vt:lpstr>
      <vt:lpstr>In the “Accounting software” field, choose “I don’t use accounting software”, unless you do use one of the listed programs to track your personal finances</vt:lpstr>
      <vt:lpstr>In the 1st step, you entered your own name as your company name.  At this step, where the system asks you about who owns your company: ➨ In the “Primary company owner” field, again list your own name  ➨ In the “Date of birth” field, list your own D.O.B  ➨ In the “Company owner’s SSN” field, list your own name Social Security Number</vt:lpstr>
      <vt:lpstr>Fill out the “Add a bank” fields and in the “Account type” dropdown menu, choose “Personal Checking” or “Personal Savings”</vt:lpstr>
      <vt:lpstr>Now you’ve set up your account and been assigned a Bill.com Payment Network ID!  Make sure to accept CED’s connection request so we can pay you.  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Manually Entering Expenses for Reimbursement in Expensify</dc:title>
  <dc:creator>Microsoft Office User</dc:creator>
  <cp:lastModifiedBy>Microsoft Office User</cp:lastModifiedBy>
  <cp:revision>96</cp:revision>
  <dcterms:created xsi:type="dcterms:W3CDTF">2020-11-05T22:17:21Z</dcterms:created>
  <dcterms:modified xsi:type="dcterms:W3CDTF">2022-02-17T01:31:45Z</dcterms:modified>
</cp:coreProperties>
</file>